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6" r:id="rId4"/>
    <p:sldId id="259" r:id="rId5"/>
    <p:sldId id="260" r:id="rId6"/>
    <p:sldId id="267" r:id="rId7"/>
    <p:sldId id="258" r:id="rId8"/>
    <p:sldId id="273" r:id="rId9"/>
    <p:sldId id="270" r:id="rId10"/>
    <p:sldId id="271" r:id="rId11"/>
    <p:sldId id="272" r:id="rId12"/>
    <p:sldId id="274" r:id="rId13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5267-F5BC-47CE-9E4D-809EF4BD2218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7CDE-B4CD-4BDB-83B0-45A4ADCAC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9E85-72EB-45A8-AB26-35107864FDBC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5AFE-696D-4C1E-89BF-35645E8CD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6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7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7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6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3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8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941-BC3C-48AF-B62E-26F0B6E33370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E6D1-8F2E-4A30-B469-ADCE74ED3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lan power point sl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-3175"/>
            <a:ext cx="91646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0208" y="5257800"/>
            <a:ext cx="8297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Lauren Gowland - Newcastle City Council</a:t>
            </a:r>
          </a:p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Simon Edwards - Newcastle University </a:t>
            </a:r>
            <a:endParaRPr lang="en-US" sz="2900" dirty="0">
              <a:solidFill>
                <a:schemeClr val="bg1"/>
              </a:solidFill>
              <a:latin typeface="Cassannet Regular"/>
              <a:cs typeface="Cassanne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83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729" y="1860038"/>
            <a:ext cx="5339947" cy="47265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Determine the effect you are trying to measure</a:t>
            </a:r>
          </a:p>
          <a:p>
            <a:pPr marL="914400" lvl="1" indent="-514350"/>
            <a:r>
              <a:rPr lang="en-GB" dirty="0"/>
              <a:t>Can you </a:t>
            </a:r>
            <a:r>
              <a:rPr lang="en-GB" dirty="0" smtClean="0"/>
              <a:t>reliably </a:t>
            </a:r>
            <a:r>
              <a:rPr lang="en-GB" dirty="0"/>
              <a:t>measure this</a:t>
            </a:r>
            <a:r>
              <a:rPr lang="en-GB" dirty="0" smtClean="0"/>
              <a:t>?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Create a suitable </a:t>
            </a:r>
            <a:r>
              <a:rPr lang="en-GB" dirty="0" smtClean="0"/>
              <a:t>measurement </a:t>
            </a:r>
            <a:r>
              <a:rPr lang="en-GB" dirty="0"/>
              <a:t>for this effect, which will be statistically verifiable</a:t>
            </a:r>
          </a:p>
          <a:p>
            <a:pPr marL="914400" lvl="1" indent="-514350"/>
            <a:r>
              <a:rPr lang="en-GB" dirty="0"/>
              <a:t>Will the expected change show up in the project timeframe?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Reducing </a:t>
            </a:r>
            <a:r>
              <a:rPr lang="en-GB" dirty="0"/>
              <a:t>variability in the Operational and Baseline groups</a:t>
            </a:r>
          </a:p>
          <a:p>
            <a:pPr marL="914400" lvl="1" indent="-514350"/>
            <a:r>
              <a:rPr lang="en-GB" dirty="0"/>
              <a:t>We don’t have a controlled study, so we must reduce variability in other ways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1021" y="528287"/>
            <a:ext cx="10515600" cy="1325563"/>
          </a:xfrm>
        </p:spPr>
        <p:txBody>
          <a:bodyPr/>
          <a:lstStyle/>
          <a:p>
            <a:r>
              <a:rPr lang="en-GB" dirty="0" smtClean="0"/>
              <a:t>C-ITS Evaluation Framework</a:t>
            </a:r>
            <a:endParaRPr lang="en-GB" dirty="0"/>
          </a:p>
        </p:txBody>
      </p:sp>
      <p:pic>
        <p:nvPicPr>
          <p:cNvPr id="8" name="Picture 7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13" y="181231"/>
            <a:ext cx="2049087" cy="69411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797875" y="1829257"/>
            <a:ext cx="5013676" cy="4726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We might be interested in how the scheme affects certain pollutants but these might be very difficult to measure accurately. Can we substitute other pollutants?</a:t>
            </a:r>
          </a:p>
          <a:p>
            <a:endParaRPr lang="en-GB" dirty="0" smtClean="0"/>
          </a:p>
          <a:p>
            <a:r>
              <a:rPr lang="en-GB" dirty="0" smtClean="0"/>
              <a:t>Does the scheme affect accident rates? We can only measure this if we expect multiple accidents in the life time of the project.</a:t>
            </a:r>
          </a:p>
          <a:p>
            <a:endParaRPr lang="en-GB" dirty="0" smtClean="0"/>
          </a:p>
          <a:p>
            <a:r>
              <a:rPr lang="en-GB" dirty="0" smtClean="0"/>
              <a:t>We must use techniques to reduce the experimental “noise”, including fully representative baseline and operational phases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Right Arrow 1"/>
          <p:cNvSpPr/>
          <p:nvPr/>
        </p:nvSpPr>
        <p:spPr>
          <a:xfrm>
            <a:off x="5883475" y="2189408"/>
            <a:ext cx="914400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883475" y="3694090"/>
            <a:ext cx="914400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883475" y="5430591"/>
            <a:ext cx="914400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1021" y="528287"/>
            <a:ext cx="10515600" cy="1325563"/>
          </a:xfrm>
        </p:spPr>
        <p:txBody>
          <a:bodyPr/>
          <a:lstStyle/>
          <a:p>
            <a:r>
              <a:rPr lang="en-GB" dirty="0" smtClean="0"/>
              <a:t>C-ITS Evaluation: Gosforth CITS</a:t>
            </a:r>
            <a:endParaRPr lang="en-GB" dirty="0"/>
          </a:p>
        </p:txBody>
      </p:sp>
      <p:pic>
        <p:nvPicPr>
          <p:cNvPr id="8" name="Picture 7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13" y="181231"/>
            <a:ext cx="2049087" cy="69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670" y="1584101"/>
            <a:ext cx="5331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/>
              <a:t>Bus: </a:t>
            </a:r>
          </a:p>
          <a:p>
            <a:pPr marL="0" lvl="1"/>
            <a:r>
              <a:rPr lang="en-GB" dirty="0" smtClean="0"/>
              <a:t>Measure </a:t>
            </a:r>
            <a:r>
              <a:rPr lang="en-GB" dirty="0"/>
              <a:t>the sustained improvement over multiple bus </a:t>
            </a:r>
            <a:r>
              <a:rPr lang="en-GB" dirty="0" smtClean="0"/>
              <a:t>routes through monitoring GPS traces, bus timings, fuel consumption. </a:t>
            </a:r>
          </a:p>
          <a:p>
            <a:pPr marL="0" lvl="1"/>
            <a:endParaRPr lang="en-GB" dirty="0"/>
          </a:p>
          <a:p>
            <a:pPr marL="0" lvl="1"/>
            <a:r>
              <a:rPr lang="en-GB" dirty="0" smtClean="0"/>
              <a:t>We have lots of easy to measure data from good sources with little “noise”.</a:t>
            </a:r>
          </a:p>
          <a:p>
            <a:pPr marL="0" lvl="1"/>
            <a:endParaRPr lang="en-GB" dirty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6670" y="3874394"/>
            <a:ext cx="5331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/>
              <a:t>Air Quality: </a:t>
            </a:r>
          </a:p>
          <a:p>
            <a:pPr marL="0" lvl="1"/>
            <a:r>
              <a:rPr lang="en-GB" dirty="0" smtClean="0"/>
              <a:t>Measure </a:t>
            </a:r>
            <a:r>
              <a:rPr lang="en-GB" dirty="0"/>
              <a:t>the air quality in and around the pilot site through a combination of precision and low cost </a:t>
            </a:r>
            <a:r>
              <a:rPr lang="en-GB" dirty="0" smtClean="0"/>
              <a:t>monitors.</a:t>
            </a:r>
          </a:p>
          <a:p>
            <a:pPr marL="0" lvl="1"/>
            <a:endParaRPr lang="en-GB" dirty="0"/>
          </a:p>
          <a:p>
            <a:pPr marL="0" lvl="1"/>
            <a:r>
              <a:rPr lang="en-GB" dirty="0" smtClean="0"/>
              <a:t>Lots of data, but the data is very “noisy”/ quality of sensors variable. A change in wind direction can alter pollution measurements.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05470" y="1584101"/>
            <a:ext cx="53318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/>
              <a:t>Subjective: </a:t>
            </a:r>
          </a:p>
          <a:p>
            <a:pPr marL="0" lvl="1"/>
            <a:r>
              <a:rPr lang="en-GB" dirty="0" smtClean="0"/>
              <a:t>Examine </a:t>
            </a:r>
            <a:r>
              <a:rPr lang="en-GB" dirty="0"/>
              <a:t>user acceptance and usage of cycle alert </a:t>
            </a:r>
            <a:r>
              <a:rPr lang="en-GB" dirty="0" smtClean="0"/>
              <a:t>scheme and EEIS.</a:t>
            </a:r>
          </a:p>
          <a:p>
            <a:pPr marL="0" lvl="1"/>
            <a:endParaRPr lang="en-GB" dirty="0"/>
          </a:p>
          <a:p>
            <a:pPr marL="0" lvl="1"/>
            <a:r>
              <a:rPr lang="en-GB" dirty="0" smtClean="0"/>
              <a:t>Reliant on self reporting and attitudinal surveys. Might be difficult to give definitive answers.</a:t>
            </a:r>
            <a:endParaRPr lang="en-GB" dirty="0"/>
          </a:p>
          <a:p>
            <a:pPr marL="0" lvl="1"/>
            <a:endParaRPr lang="en-GB" dirty="0"/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05470" y="3874394"/>
            <a:ext cx="53318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/>
              <a:t>Simulations: </a:t>
            </a:r>
          </a:p>
          <a:p>
            <a:pPr marL="0" lvl="1"/>
            <a:r>
              <a:rPr lang="en-GB" dirty="0"/>
              <a:t>Simulate expected results from the scheme and compare them to real world </a:t>
            </a:r>
            <a:r>
              <a:rPr lang="en-GB" dirty="0" smtClean="0"/>
              <a:t>measurements.</a:t>
            </a:r>
          </a:p>
          <a:p>
            <a:pPr marL="0" lvl="1"/>
            <a:endParaRPr lang="en-GB" dirty="0"/>
          </a:p>
          <a:p>
            <a:pPr marL="0" lvl="1"/>
            <a:r>
              <a:rPr lang="en-GB" dirty="0" smtClean="0"/>
              <a:t>Lots of good quality data but it isn’t “real”. How applicable is it to the real world?</a:t>
            </a:r>
            <a:endParaRPr lang="en-GB" dirty="0"/>
          </a:p>
          <a:p>
            <a:pPr marL="0"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1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lan power point sl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-3175"/>
            <a:ext cx="91646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2854" y="4429919"/>
            <a:ext cx="89462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Key Contacts</a:t>
            </a:r>
          </a:p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Lauren Gowland - lauren.gowland@newcastle.gov.uk</a:t>
            </a:r>
          </a:p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Ray King – ray.king@newcastle.gov.uk</a:t>
            </a:r>
            <a:endParaRPr lang="en-US" sz="2900" dirty="0">
              <a:solidFill>
                <a:schemeClr val="bg1"/>
              </a:solidFill>
              <a:latin typeface="Cassannet Regular"/>
              <a:cs typeface="Cassannet Regular"/>
            </a:endParaRPr>
          </a:p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Simon Edwards – simon.edwards@newcastle.ac.uk</a:t>
            </a:r>
          </a:p>
          <a:p>
            <a:pPr algn="r"/>
            <a:r>
              <a:rPr lang="en-US" sz="2900" dirty="0" smtClean="0">
                <a:solidFill>
                  <a:schemeClr val="bg1"/>
                </a:solidFill>
                <a:latin typeface="Cassannet Regular"/>
                <a:cs typeface="Cassannet Regular"/>
              </a:rPr>
              <a:t>Graeme Hill – g.a.hill@newcastle.ac.uk</a:t>
            </a:r>
          </a:p>
        </p:txBody>
      </p:sp>
    </p:spTree>
    <p:extLst>
      <p:ext uri="{BB962C8B-B14F-4D97-AF65-F5344CB8AC3E}">
        <p14:creationId xmlns:p14="http://schemas.microsoft.com/office/powerpoint/2010/main" val="2040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19" y="123567"/>
            <a:ext cx="9959159" cy="6507639"/>
          </a:xfrm>
          <a:prstGeom prst="rect">
            <a:avLst/>
          </a:prstGeom>
        </p:spPr>
      </p:pic>
      <p:pic>
        <p:nvPicPr>
          <p:cNvPr id="6" name="Picture 5" descr="Re-newcastle withoutnc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42" y="205945"/>
            <a:ext cx="2049087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Newcastle’s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sz="3200" dirty="0" smtClean="0"/>
              <a:t>What can C-ITS do for our city?</a:t>
            </a:r>
          </a:p>
          <a:p>
            <a:endParaRPr lang="en-GB" sz="3200" dirty="0" smtClean="0"/>
          </a:p>
          <a:p>
            <a:pPr lvl="1"/>
            <a:r>
              <a:rPr lang="en-GB" sz="2800" dirty="0" smtClean="0"/>
              <a:t>Smoother traffic flow</a:t>
            </a:r>
          </a:p>
          <a:p>
            <a:pPr lvl="1"/>
            <a:r>
              <a:rPr lang="en-GB" sz="2800" dirty="0" smtClean="0"/>
              <a:t>Better network management</a:t>
            </a:r>
          </a:p>
          <a:p>
            <a:pPr lvl="1"/>
            <a:r>
              <a:rPr lang="en-GB" sz="2800" dirty="0" smtClean="0"/>
              <a:t>Air Quality improvements</a:t>
            </a:r>
          </a:p>
          <a:p>
            <a:pPr lvl="1"/>
            <a:r>
              <a:rPr lang="en-GB" sz="2800" dirty="0" smtClean="0"/>
              <a:t>Journey time reliability</a:t>
            </a:r>
          </a:p>
          <a:p>
            <a:pPr lvl="1"/>
            <a:r>
              <a:rPr lang="en-GB" sz="2800" dirty="0" smtClean="0"/>
              <a:t>Improved user experience</a:t>
            </a:r>
          </a:p>
          <a:p>
            <a:pPr lvl="1"/>
            <a:r>
              <a:rPr lang="en-GB" sz="2800" dirty="0" smtClean="0"/>
              <a:t>Safety benefits</a:t>
            </a:r>
          </a:p>
          <a:p>
            <a:pPr lvl="1"/>
            <a:r>
              <a:rPr lang="en-GB" sz="2800" dirty="0" smtClean="0"/>
              <a:t>Economic benefits</a:t>
            </a:r>
          </a:p>
          <a:p>
            <a:pPr lvl="1"/>
            <a:endParaRPr lang="en-GB" dirty="0" smtClean="0"/>
          </a:p>
        </p:txBody>
      </p:sp>
      <p:pic>
        <p:nvPicPr>
          <p:cNvPr id="8" name="Picture 7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3" y="584885"/>
            <a:ext cx="2049087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943" y="1256014"/>
            <a:ext cx="4478384" cy="518789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3" y="169023"/>
            <a:ext cx="3934192" cy="3951543"/>
          </a:xfrm>
          <a:prstGeom prst="rect">
            <a:avLst/>
          </a:prstGeom>
          <a:ln w="28575">
            <a:solidFill>
              <a:srgbClr val="4472C4"/>
            </a:solidFill>
            <a:prstDash val="sysDash"/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5391811" y="2037426"/>
            <a:ext cx="153488" cy="190026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97727" y="4120566"/>
            <a:ext cx="1001360" cy="75764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80015" y="3050241"/>
            <a:ext cx="171470" cy="201955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-newcastle withoutnc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80" y="271848"/>
            <a:ext cx="2049087" cy="694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52" y="2219287"/>
            <a:ext cx="3487214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EU funded project between 2013 – 2016</a:t>
            </a:r>
          </a:p>
          <a:p>
            <a:endParaRPr lang="en-GB" dirty="0" smtClean="0"/>
          </a:p>
          <a:p>
            <a:r>
              <a:rPr lang="en-US" dirty="0"/>
              <a:t>Equipped 21 junctions with Road Side Units and 11 North East Ambulance Service non-emergency patient transfer vehicles with OBUs</a:t>
            </a:r>
          </a:p>
          <a:p>
            <a:endParaRPr lang="en-US" dirty="0"/>
          </a:p>
          <a:p>
            <a:r>
              <a:rPr lang="en-GB" dirty="0"/>
              <a:t>Energy Efficient Intersection Service (EEIS)</a:t>
            </a:r>
          </a:p>
          <a:p>
            <a:pPr lvl="1"/>
            <a:r>
              <a:rPr lang="en-GB" sz="2800" dirty="0"/>
              <a:t>Green Light Optimal Speed Advisory (GLOSA)</a:t>
            </a:r>
          </a:p>
          <a:p>
            <a:pPr lvl="1"/>
            <a:r>
              <a:rPr lang="en-GB" sz="2800" dirty="0"/>
              <a:t>Green priority</a:t>
            </a:r>
          </a:p>
          <a:p>
            <a:pPr lvl="1"/>
            <a:r>
              <a:rPr lang="en-GB" sz="2800" dirty="0"/>
              <a:t>Idling support</a:t>
            </a:r>
            <a:endParaRPr lang="en-US" altLang="fr-FR" sz="2800" dirty="0"/>
          </a:p>
          <a:p>
            <a:endParaRPr lang="en-US" dirty="0">
              <a:solidFill>
                <a:srgbClr val="792777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Compass 4D – Chillingham Road</a:t>
            </a:r>
            <a:endParaRPr lang="en-GB" dirty="0"/>
          </a:p>
        </p:txBody>
      </p:sp>
      <p:pic>
        <p:nvPicPr>
          <p:cNvPr id="5" name="Picture 4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63" y="365125"/>
            <a:ext cx="2049087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729" y="1860038"/>
            <a:ext cx="10515600" cy="472658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DfT</a:t>
            </a:r>
            <a:r>
              <a:rPr lang="en-GB" dirty="0" smtClean="0"/>
              <a:t> funded project 2016 - 2018</a:t>
            </a:r>
          </a:p>
          <a:p>
            <a:endParaRPr lang="en-GB" dirty="0" smtClean="0"/>
          </a:p>
          <a:p>
            <a:r>
              <a:rPr lang="en-US" dirty="0" smtClean="0"/>
              <a:t>Equips 18 </a:t>
            </a:r>
            <a:r>
              <a:rPr lang="en-US" dirty="0"/>
              <a:t>junctions on Great North Road with Road Side Units and 35 ARRIVA express buses </a:t>
            </a:r>
          </a:p>
          <a:p>
            <a:endParaRPr lang="en-US" dirty="0"/>
          </a:p>
          <a:p>
            <a:r>
              <a:rPr lang="en-GB" dirty="0"/>
              <a:t>Energy Efficient Intersection Service (EEIS)</a:t>
            </a:r>
          </a:p>
          <a:p>
            <a:pPr lvl="1"/>
            <a:r>
              <a:rPr lang="en-GB" dirty="0"/>
              <a:t>Green Light Optimal Speed Advisory (GLOSA)</a:t>
            </a:r>
          </a:p>
          <a:p>
            <a:pPr lvl="1"/>
            <a:r>
              <a:rPr lang="en-GB" dirty="0"/>
              <a:t>Green priority</a:t>
            </a:r>
          </a:p>
          <a:p>
            <a:pPr lvl="1"/>
            <a:r>
              <a:rPr lang="en-GB" dirty="0"/>
              <a:t>Idling support</a:t>
            </a:r>
          </a:p>
          <a:p>
            <a:pPr lvl="1"/>
            <a:r>
              <a:rPr lang="en-GB" dirty="0"/>
              <a:t>Plus, additional air quality monitoring and modelling</a:t>
            </a:r>
          </a:p>
          <a:p>
            <a:pPr lvl="1"/>
            <a:r>
              <a:rPr lang="en-GB" dirty="0"/>
              <a:t>Upgraded RSUs, OBUs, and HMIs</a:t>
            </a:r>
          </a:p>
          <a:p>
            <a:pPr lvl="1"/>
            <a:r>
              <a:rPr lang="en-GB" dirty="0"/>
              <a:t>Greater focus on subjective evaluation of drivers’ usability/ acceptance </a:t>
            </a:r>
            <a:endParaRPr lang="en-US" dirty="0">
              <a:solidFill>
                <a:srgbClr val="792777"/>
              </a:solidFill>
            </a:endParaRPr>
          </a:p>
          <a:p>
            <a:r>
              <a:rPr lang="en-GB" dirty="0" smtClean="0"/>
              <a:t>Road Hazard Warning </a:t>
            </a:r>
          </a:p>
          <a:p>
            <a:endParaRPr lang="en-GB" dirty="0" smtClean="0"/>
          </a:p>
          <a:p>
            <a:r>
              <a:rPr lang="en-GB" dirty="0" smtClean="0"/>
              <a:t>VRUs</a:t>
            </a:r>
            <a:endParaRPr lang="en-GB" dirty="0"/>
          </a:p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1021" y="528287"/>
            <a:ext cx="10515600" cy="1325563"/>
          </a:xfrm>
        </p:spPr>
        <p:txBody>
          <a:bodyPr/>
          <a:lstStyle/>
          <a:p>
            <a:r>
              <a:rPr lang="en-GB" dirty="0" smtClean="0"/>
              <a:t>C-ITS Smart Corridor– Gosforth Corridor</a:t>
            </a:r>
            <a:endParaRPr lang="en-GB" dirty="0"/>
          </a:p>
        </p:txBody>
      </p:sp>
      <p:pic>
        <p:nvPicPr>
          <p:cNvPr id="8" name="Picture 7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13" y="181231"/>
            <a:ext cx="2049087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34853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C-ITS 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2897"/>
            <a:ext cx="7484458" cy="4677677"/>
          </a:xfrm>
        </p:spPr>
        <p:txBody>
          <a:bodyPr>
            <a:normAutofit/>
          </a:bodyPr>
          <a:lstStyle/>
          <a:p>
            <a:r>
              <a:rPr lang="en-GB" dirty="0"/>
              <a:t>Availability and volume of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User Acceptance and Buy-In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/>
              <a:t>Procurement &amp; Lead Times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/>
              <a:t>Legal Agreements &amp; Testing </a:t>
            </a:r>
            <a:r>
              <a:rPr lang="en-US" dirty="0" smtClean="0"/>
              <a:t>Schedules</a:t>
            </a:r>
          </a:p>
          <a:p>
            <a:endParaRPr lang="en-US" dirty="0"/>
          </a:p>
          <a:p>
            <a:r>
              <a:rPr lang="en-US" dirty="0"/>
              <a:t>Compatibility </a:t>
            </a:r>
            <a:r>
              <a:rPr lang="en-US" dirty="0" smtClean="0"/>
              <a:t>and Interoperability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42" y="205945"/>
            <a:ext cx="2049087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386943" cy="443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Accelerating </a:t>
            </a:r>
            <a:r>
              <a:rPr lang="en-GB" sz="2400" b="1" dirty="0"/>
              <a:t>C-</a:t>
            </a:r>
            <a:r>
              <a:rPr lang="en-GB" sz="2400" dirty="0"/>
              <a:t>ITS </a:t>
            </a:r>
            <a:r>
              <a:rPr lang="en-GB" sz="2400" b="1" dirty="0"/>
              <a:t>Mob</a:t>
            </a:r>
            <a:r>
              <a:rPr lang="en-GB" sz="2400" dirty="0"/>
              <a:t>ility </a:t>
            </a:r>
            <a:r>
              <a:rPr lang="en-GB" sz="2400" b="1" dirty="0"/>
              <a:t>I</a:t>
            </a:r>
            <a:r>
              <a:rPr lang="en-GB" sz="2400" dirty="0"/>
              <a:t>nnovation and </a:t>
            </a:r>
            <a:r>
              <a:rPr lang="en-GB" sz="2400" dirty="0" err="1"/>
              <a:t>dep</a:t>
            </a:r>
            <a:r>
              <a:rPr lang="en-GB" sz="2400" b="1" dirty="0" err="1"/>
              <a:t>L</a:t>
            </a:r>
            <a:r>
              <a:rPr lang="en-GB" sz="2400" dirty="0" err="1"/>
              <a:t>oyment</a:t>
            </a:r>
            <a:r>
              <a:rPr lang="en-GB" sz="2400" dirty="0"/>
              <a:t> in </a:t>
            </a:r>
            <a:r>
              <a:rPr lang="en-GB" sz="2400" b="1" dirty="0"/>
              <a:t>E</a:t>
            </a:r>
            <a:r>
              <a:rPr lang="en-GB" sz="2400" dirty="0"/>
              <a:t>urope</a:t>
            </a:r>
          </a:p>
          <a:p>
            <a:pPr lvl="1"/>
            <a:r>
              <a:rPr lang="en-GB" dirty="0"/>
              <a:t>EU H2020</a:t>
            </a:r>
          </a:p>
          <a:p>
            <a:pPr lvl="1"/>
            <a:r>
              <a:rPr lang="en-GB" dirty="0"/>
              <a:t>37 partners</a:t>
            </a:r>
          </a:p>
          <a:p>
            <a:pPr lvl="1"/>
            <a:r>
              <a:rPr lang="en-GB" dirty="0"/>
              <a:t>42 </a:t>
            </a:r>
            <a:r>
              <a:rPr lang="en-GB" dirty="0" smtClean="0"/>
              <a:t>months</a:t>
            </a:r>
          </a:p>
          <a:p>
            <a:pPr lvl="1"/>
            <a:r>
              <a:rPr lang="en-GB" dirty="0" smtClean="0"/>
              <a:t>12.5m </a:t>
            </a:r>
            <a:r>
              <a:rPr lang="en-GB" dirty="0"/>
              <a:t>Euros</a:t>
            </a:r>
          </a:p>
          <a:p>
            <a:pPr lvl="1"/>
            <a:r>
              <a:rPr lang="en-GB" dirty="0"/>
              <a:t>Pilot sites: Barcelona; Bilbao; Bordeaux; Copenhagen; </a:t>
            </a:r>
            <a:r>
              <a:rPr lang="en-GB" b="1" i="1" dirty="0"/>
              <a:t>Newcastle</a:t>
            </a:r>
            <a:r>
              <a:rPr lang="en-GB" dirty="0"/>
              <a:t>; North Brabant; Thessaloniki; </a:t>
            </a:r>
            <a:r>
              <a:rPr lang="en-GB" dirty="0" err="1"/>
              <a:t>Vigo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99583" y="1825625"/>
          <a:ext cx="649922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499377" imgH="3336375" progId="Word.Document.12">
                  <p:embed/>
                </p:oleObj>
              </mc:Choice>
              <mc:Fallback>
                <p:oleObj name="Document" r:id="rId3" imgW="6499377" imgH="3336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583" y="1825625"/>
                        <a:ext cx="6499225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80758" y="5065262"/>
            <a:ext cx="701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existing users, plus OBUs / HMIs for additional vehicles (e.g. freight / taxi)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Personal Units (smartphones) for VRUs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Upgrade the Newcastle C-ITS system to the latest standards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8625" y="4085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CMobILE</a:t>
            </a:r>
            <a:r>
              <a:rPr lang="en-GB" dirty="0" smtClean="0"/>
              <a:t> Project</a:t>
            </a:r>
            <a:endParaRPr lang="en-GB" dirty="0"/>
          </a:p>
        </p:txBody>
      </p:sp>
      <p:pic>
        <p:nvPicPr>
          <p:cNvPr id="7" name="Picture 6" descr="Re-newcastle withoutnc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25" y="204327"/>
            <a:ext cx="2049087" cy="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729" y="1860038"/>
            <a:ext cx="4541457" cy="4726588"/>
          </a:xfrm>
        </p:spPr>
        <p:txBody>
          <a:bodyPr>
            <a:normAutofit/>
          </a:bodyPr>
          <a:lstStyle/>
          <a:p>
            <a:r>
              <a:rPr lang="en-GB" dirty="0"/>
              <a:t>Assessing the effect of a scheme in the real world is </a:t>
            </a:r>
            <a:r>
              <a:rPr lang="en-GB" dirty="0" smtClean="0"/>
              <a:t>different</a:t>
            </a:r>
            <a:r>
              <a:rPr lang="en-GB" dirty="0"/>
              <a:t>, and more difficult, </a:t>
            </a:r>
            <a:r>
              <a:rPr lang="en-GB" dirty="0" smtClean="0"/>
              <a:t>to </a:t>
            </a:r>
            <a:r>
              <a:rPr lang="en-GB" dirty="0"/>
              <a:t>either:</a:t>
            </a:r>
          </a:p>
          <a:p>
            <a:pPr lvl="1"/>
            <a:r>
              <a:rPr lang="en-GB" dirty="0"/>
              <a:t>Controlled Trials</a:t>
            </a:r>
          </a:p>
          <a:p>
            <a:pPr lvl="1"/>
            <a:r>
              <a:rPr lang="en-GB" dirty="0"/>
              <a:t>Simulations</a:t>
            </a:r>
          </a:p>
          <a:p>
            <a:r>
              <a:rPr lang="en-GB" dirty="0"/>
              <a:t>However there exists a structured methodological framework for dealing with this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1021" y="528287"/>
            <a:ext cx="10515600" cy="1325563"/>
          </a:xfrm>
        </p:spPr>
        <p:txBody>
          <a:bodyPr/>
          <a:lstStyle/>
          <a:p>
            <a:r>
              <a:rPr lang="en-GB" dirty="0" smtClean="0"/>
              <a:t>C-ITS Evaluation Framework</a:t>
            </a:r>
            <a:endParaRPr lang="en-GB" dirty="0"/>
          </a:p>
        </p:txBody>
      </p:sp>
      <p:pic>
        <p:nvPicPr>
          <p:cNvPr id="8" name="Picture 7" descr="Re-newcastle withoutn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13" y="181231"/>
            <a:ext cx="2049087" cy="694113"/>
          </a:xfrm>
          <a:prstGeom prst="rect">
            <a:avLst/>
          </a:prstGeom>
        </p:spPr>
      </p:pic>
      <p:pic>
        <p:nvPicPr>
          <p:cNvPr id="5" name="Picture 4" descr="Im 1.1.png"/>
          <p:cNvPicPr/>
          <p:nvPr/>
        </p:nvPicPr>
        <p:blipFill rotWithShape="1">
          <a:blip r:embed="rId3"/>
          <a:srcRect l="8511" t="13880" b="7477"/>
          <a:stretch/>
        </p:blipFill>
        <p:spPr bwMode="auto">
          <a:xfrm>
            <a:off x="5493578" y="2617023"/>
            <a:ext cx="6256421" cy="424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45834" y="1385614"/>
            <a:ext cx="67519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FESTA:</a:t>
            </a:r>
          </a:p>
          <a:p>
            <a:pPr algn="ctr"/>
            <a:r>
              <a:rPr lang="en-GB" sz="3200" b="1" dirty="0" smtClean="0"/>
              <a:t> F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ield</a:t>
            </a:r>
            <a:r>
              <a:rPr lang="en-GB" sz="3200" dirty="0" smtClean="0"/>
              <a:t> </a:t>
            </a:r>
            <a:r>
              <a:rPr lang="en-GB" sz="32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en-GB" sz="3200" b="1" dirty="0" err="1"/>
              <a:t>E</a:t>
            </a:r>
            <a:r>
              <a:rPr lang="en-GB" sz="3200" dirty="0" err="1">
                <a:solidFill>
                  <a:schemeClr val="bg1">
                    <a:lumMod val="50000"/>
                  </a:schemeClr>
                </a:solidFill>
              </a:rPr>
              <a:t>rational</a:t>
            </a:r>
            <a:r>
              <a:rPr lang="en-GB" sz="3200" dirty="0"/>
              <a:t> 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GB" sz="3200" b="1" dirty="0" err="1" smtClean="0"/>
              <a:t>S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suppor</a:t>
            </a:r>
            <a:r>
              <a:rPr lang="en-GB" sz="3200" b="1" dirty="0" err="1" smtClean="0"/>
              <a:t>T</a:t>
            </a:r>
            <a:r>
              <a:rPr lang="en-GB" sz="3200" dirty="0"/>
              <a:t> </a:t>
            </a:r>
            <a:r>
              <a:rPr lang="en-GB" sz="3200" b="1" dirty="0"/>
              <a:t>A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2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Cassannet Regular</vt:lpstr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Newcastle’s Perspective</vt:lpstr>
      <vt:lpstr>PowerPoint Presentation</vt:lpstr>
      <vt:lpstr>Compass 4D – Chillingham Road</vt:lpstr>
      <vt:lpstr>C-ITS Smart Corridor– Gosforth Corridor</vt:lpstr>
      <vt:lpstr>C-ITS Lessons Learned</vt:lpstr>
      <vt:lpstr>PowerPoint Presentation</vt:lpstr>
      <vt:lpstr>C-ITS Evaluation Framework</vt:lpstr>
      <vt:lpstr>C-ITS Evaluation Framework</vt:lpstr>
      <vt:lpstr>C-ITS Evaluation: Gosforth CITS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2017-06-19T13:52:00Z</dcterms:created>
  <dcterms:modified xsi:type="dcterms:W3CDTF">2017-06-19T14:12:13Z</dcterms:modified>
</cp:coreProperties>
</file>